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98" r:id="rId4"/>
    <p:sldId id="259" r:id="rId5"/>
    <p:sldId id="260" r:id="rId6"/>
    <p:sldId id="310" r:id="rId7"/>
    <p:sldId id="261" r:id="rId8"/>
    <p:sldId id="262" r:id="rId9"/>
    <p:sldId id="265" r:id="rId10"/>
    <p:sldId id="277" r:id="rId11"/>
    <p:sldId id="279" r:id="rId12"/>
    <p:sldId id="280" r:id="rId13"/>
    <p:sldId id="281" r:id="rId14"/>
    <p:sldId id="267" r:id="rId15"/>
    <p:sldId id="306" r:id="rId16"/>
    <p:sldId id="307" r:id="rId17"/>
    <p:sldId id="268" r:id="rId18"/>
    <p:sldId id="308" r:id="rId19"/>
    <p:sldId id="270" r:id="rId20"/>
    <p:sldId id="272" r:id="rId21"/>
    <p:sldId id="273" r:id="rId22"/>
    <p:sldId id="274" r:id="rId23"/>
    <p:sldId id="275" r:id="rId24"/>
    <p:sldId id="276" r:id="rId25"/>
    <p:sldId id="309" r:id="rId26"/>
    <p:sldId id="303" r:id="rId27"/>
    <p:sldId id="291" r:id="rId28"/>
    <p:sldId id="311" r:id="rId29"/>
    <p:sldId id="292" r:id="rId30"/>
    <p:sldId id="287" r:id="rId31"/>
    <p:sldId id="286" r:id="rId32"/>
    <p:sldId id="288" r:id="rId33"/>
    <p:sldId id="305" r:id="rId34"/>
    <p:sldId id="312" r:id="rId35"/>
    <p:sldId id="289" r:id="rId36"/>
    <p:sldId id="304" r:id="rId37"/>
    <p:sldId id="293" r:id="rId38"/>
    <p:sldId id="299" r:id="rId39"/>
    <p:sldId id="300" r:id="rId40"/>
    <p:sldId id="301" r:id="rId41"/>
    <p:sldId id="302" r:id="rId42"/>
    <p:sldId id="294" r:id="rId43"/>
    <p:sldId id="295" r:id="rId44"/>
    <p:sldId id="296" r:id="rId45"/>
    <p:sldId id="297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94622" autoAdjust="0"/>
  </p:normalViewPr>
  <p:slideViewPr>
    <p:cSldViewPr>
      <p:cViewPr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22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8.xml"/><Relationship Id="rId1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8D570-64BB-40C2-A7BA-127266FB50F2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C71B8-AD8F-4CA1-9808-AC076D65AC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78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4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71B8-AD8F-4CA1-9808-AC076D65AC2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19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24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83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33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1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8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5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1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2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6E55-B28A-481B-966C-1F82CE27DF3F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5FB5E-A023-4A93-9B22-8C609B59E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7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/>
          </a:bodyPr>
          <a:lstStyle/>
          <a:p>
            <a:r>
              <a:rPr lang="fr-FR" sz="7200" b="1" dirty="0" smtClean="0">
                <a:solidFill>
                  <a:schemeClr val="bg1"/>
                </a:solidFill>
              </a:rPr>
              <a:t>Tuto </a:t>
            </a:r>
            <a:r>
              <a:rPr lang="fr-FR" sz="7200" b="1" dirty="0" err="1" smtClean="0">
                <a:solidFill>
                  <a:schemeClr val="bg1"/>
                </a:solidFill>
              </a:rPr>
              <a:t>Ops</a:t>
            </a:r>
            <a:r>
              <a:rPr lang="fr-FR" sz="7200" b="1" dirty="0" smtClean="0">
                <a:solidFill>
                  <a:schemeClr val="bg1"/>
                </a:solidFill>
              </a:rPr>
              <a:t> A400M</a:t>
            </a:r>
            <a:endParaRPr lang="fr-FR" sz="72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Pour apprendre à remplir l’OMA directement et facilement depuis votre iPad (on espère)</a:t>
            </a:r>
            <a:endParaRPr lang="fr-FR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833151" y="973845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045157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les fonctions et positions des membres d’équipages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596336" y="2060848"/>
            <a:ext cx="504056" cy="15121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377362">
            <a:off x="4854679" y="2025304"/>
            <a:ext cx="1761607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gérer le cargo, aller ensuite dans l’onglet « Pax and </a:t>
            </a:r>
            <a:r>
              <a:rPr lang="fr-FR" dirty="0" err="1" smtClean="0"/>
              <a:t>Freight</a:t>
            </a:r>
            <a:r>
              <a:rPr lang="fr-FR" dirty="0" smtClean="0"/>
              <a:t> » de la page « </a:t>
            </a:r>
            <a:r>
              <a:rPr lang="fr-FR" dirty="0" err="1"/>
              <a:t>F</a:t>
            </a:r>
            <a:r>
              <a:rPr lang="fr-FR" dirty="0" err="1" smtClean="0"/>
              <a:t>ill</a:t>
            </a:r>
            <a:r>
              <a:rPr lang="fr-FR" dirty="0" smtClean="0"/>
              <a:t> out the OMA »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5220072" y="2744924"/>
            <a:ext cx="149366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835369" y="4210028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new pax, </a:t>
            </a:r>
            <a:r>
              <a:rPr lang="fr-FR" dirty="0" err="1" smtClean="0"/>
              <a:t>pallet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fr-FR" dirty="0" err="1" smtClean="0"/>
              <a:t>bulk</a:t>
            </a:r>
            <a:r>
              <a:rPr lang="fr-FR" dirty="0" smtClean="0"/>
              <a:t> </a:t>
            </a:r>
            <a:r>
              <a:rPr lang="fr-FR" dirty="0" smtClean="0"/>
              <a:t> ou </a:t>
            </a:r>
            <a:r>
              <a:rPr lang="fr-FR" dirty="0" err="1" smtClean="0"/>
              <a:t>wheeled</a:t>
            </a:r>
            <a:r>
              <a:rPr lang="fr-FR" dirty="0" smtClean="0"/>
              <a:t> selon </a:t>
            </a:r>
            <a:r>
              <a:rPr lang="fr-FR" dirty="0" smtClean="0"/>
              <a:t>le besoin, et remplir les écrans suivant</a:t>
            </a:r>
          </a:p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35369" y="5589240"/>
            <a:ext cx="212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cette vue est commune à toutes les legs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7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Donner le code bénéficiaire, et remplir les aéroports de départ et d’arrivé.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64176" y="5373216"/>
            <a:ext cx="262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Puis appuyer là pour mettre le poids </a:t>
            </a:r>
            <a:r>
              <a:rPr lang="fr-FR" dirty="0" smtClean="0"/>
              <a:t>(nombre pour les pax)</a:t>
            </a:r>
          </a:p>
          <a:p>
            <a:pPr algn="ctr"/>
            <a:r>
              <a:rPr lang="fr-FR" dirty="0" smtClean="0"/>
              <a:t>NB </a:t>
            </a:r>
            <a:r>
              <a:rPr lang="fr-FR" dirty="0" smtClean="0"/>
              <a:t>: ne marche que si tout est bien rempli avant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6662360" y="2394871"/>
            <a:ext cx="1296144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372200" y="3042943"/>
            <a:ext cx="2952328" cy="137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7020272" y="4437112"/>
            <a:ext cx="1800200" cy="381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e bas 17"/>
          <p:cNvSpPr/>
          <p:nvPr/>
        </p:nvSpPr>
        <p:spPr>
          <a:xfrm rot="10800000">
            <a:off x="7830362" y="4869160"/>
            <a:ext cx="198022" cy="27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9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1475656" y="2420888"/>
            <a:ext cx="3528392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80112" y="101201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les PAX, on rentre le nombre, puis le poids total indiqué par le manifeste.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enregistrer!!</a:t>
            </a:r>
            <a:endParaRPr lang="fr-FR" b="1" dirty="0"/>
          </a:p>
        </p:txBody>
      </p:sp>
      <p:sp>
        <p:nvSpPr>
          <p:cNvPr id="20" name="Flèche droite 19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2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9" name="Ellipse 8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9606229">
            <a:off x="4584894" y="3353079"/>
            <a:ext cx="2539739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652120" y="119675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l’heure de Off-blocks après le décollage 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égalemen</a:t>
            </a:r>
            <a:r>
              <a:rPr lang="fr-FR" dirty="0" smtClean="0"/>
              <a:t>t l’heur de décollage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5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88840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076056" y="1124744"/>
            <a:ext cx="4067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la 1</a:t>
            </a:r>
            <a:r>
              <a:rPr lang="fr-FR" baseline="30000" dirty="0" smtClean="0"/>
              <a:t>ère</a:t>
            </a:r>
            <a:r>
              <a:rPr lang="fr-FR" dirty="0" smtClean="0"/>
              <a:t> leg , donner la quantité de fuel initiale, pour les autres leg ce sera le BM19.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96355" y="2060848"/>
            <a:ext cx="103608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801190" y="3855591"/>
            <a:ext cx="288032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9" name="Ellipse 8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19238695">
            <a:off x="4243987" y="4168880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76865" y="1196752"/>
            <a:ext cx="34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donné par l’avion après l’arrivée (flight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20073" y="1124744"/>
            <a:ext cx="392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d’équipage donné par l’avion après l’arrivée (blocks time)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24328" y="2060848"/>
            <a:ext cx="75313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19238695">
            <a:off x="4243987" y="4168880"/>
            <a:ext cx="2354335" cy="48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de vol de nuit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380312" y="2060848"/>
            <a:ext cx="108012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5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Ouvrir le plan de charge puis la mission, aller à l’onglet </a:t>
            </a:r>
            <a:r>
              <a:rPr lang="fr-FR" dirty="0" err="1" smtClean="0"/>
              <a:t>crew</a:t>
            </a:r>
            <a:r>
              <a:rPr lang="fr-FR" dirty="0" smtClean="0"/>
              <a:t>, puis cliquer sur « </a:t>
            </a:r>
            <a:r>
              <a:rPr lang="fr-FR" dirty="0" err="1" smtClean="0"/>
              <a:t>Send</a:t>
            </a:r>
            <a:r>
              <a:rPr lang="fr-FR" dirty="0" smtClean="0"/>
              <a:t> XML »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124242" y="5956822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1784765" y="574239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5400000">
            <a:off x="944222" y="5274605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455695">
            <a:off x="170706" y="5666366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755576" y="3717032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5400000">
            <a:off x="692194" y="299318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9241058">
            <a:off x="1545133" y="3476363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2455695">
            <a:off x="-106319" y="342522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3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292081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le temps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flight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6353799">
            <a:off x="7838873" y="5649475"/>
            <a:ext cx="525483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663761" y="2060848"/>
            <a:ext cx="875706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32040" y="1044199"/>
            <a:ext cx="421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Sélectionner un ou deux </a:t>
            </a:r>
            <a:r>
              <a:rPr lang="fr-FR" dirty="0" err="1" smtClean="0"/>
              <a:t>coefs</a:t>
            </a:r>
            <a:r>
              <a:rPr lang="fr-FR" dirty="0" smtClean="0"/>
              <a:t>, et remplir les temps de vols dans les pages suivantes (uniquement si il y a 2 </a:t>
            </a:r>
            <a:r>
              <a:rPr lang="fr-FR" dirty="0" err="1" smtClean="0"/>
              <a:t>coefs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94771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0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951360" y="1228865"/>
            <a:ext cx="42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d’atterrissages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52319" y="2060848"/>
            <a:ext cx="1152129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9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508104" y="119849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</a:t>
            </a:r>
            <a:r>
              <a:rPr lang="fr-FR" dirty="0" err="1" smtClean="0"/>
              <a:t>Touch</a:t>
            </a:r>
            <a:r>
              <a:rPr lang="fr-FR" dirty="0" smtClean="0"/>
              <a:t> and Go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740351" y="2060848"/>
            <a:ext cx="905905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nombre de Go </a:t>
            </a:r>
            <a:r>
              <a:rPr lang="fr-FR" dirty="0" err="1"/>
              <a:t>A</a:t>
            </a:r>
            <a:r>
              <a:rPr lang="fr-FR" dirty="0" err="1" smtClean="0"/>
              <a:t>round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512717" y="2060848"/>
            <a:ext cx="113354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9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5" y="1968487"/>
            <a:ext cx="3667134" cy="48895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652120" y="119849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ensuite le final fuel on </a:t>
            </a:r>
            <a:r>
              <a:rPr lang="fr-FR" dirty="0" err="1" smtClean="0"/>
              <a:t>board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7452319" y="6165304"/>
            <a:ext cx="764939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067944" y="6165304"/>
            <a:ext cx="288032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Toujours cliquer sur OK pour valider et passer à la suite!!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6804248" y="6380457"/>
            <a:ext cx="50618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0800000">
            <a:off x="8400034" y="6330344"/>
            <a:ext cx="492446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740352" y="2060848"/>
            <a:ext cx="908954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051720" y="5589240"/>
            <a:ext cx="2448272" cy="957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Le mieux!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292080" y="1072429"/>
            <a:ext cx="3851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 tout moment, le CDB peut consulter le cargo </a:t>
            </a:r>
            <a:r>
              <a:rPr lang="fr-FR" dirty="0" err="1"/>
              <a:t>o</a:t>
            </a:r>
            <a:r>
              <a:rPr lang="fr-FR" dirty="0" err="1" smtClean="0"/>
              <a:t>verview</a:t>
            </a:r>
            <a:r>
              <a:rPr lang="fr-FR" dirty="0" smtClean="0"/>
              <a:t>, qui donne pour chaque leg la composition du cargo, avec une visu de la place disponible et du </a:t>
            </a:r>
            <a:r>
              <a:rPr lang="fr-FR" dirty="0" err="1" smtClean="0"/>
              <a:t>payload</a:t>
            </a:r>
            <a:r>
              <a:rPr lang="fr-FR" dirty="0" smtClean="0"/>
              <a:t>!</a:t>
            </a:r>
          </a:p>
        </p:txBody>
      </p:sp>
      <p:sp>
        <p:nvSpPr>
          <p:cNvPr id="6" name="Ellipse 5"/>
          <p:cNvSpPr/>
          <p:nvPr/>
        </p:nvSpPr>
        <p:spPr>
          <a:xfrm>
            <a:off x="1619671" y="4365104"/>
            <a:ext cx="1728193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42" y="2549757"/>
            <a:ext cx="3231180" cy="43082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420560">
            <a:off x="3469674" y="4819102"/>
            <a:ext cx="2985582" cy="313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218039" y="3901649"/>
            <a:ext cx="191640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9 emplacements de </a:t>
            </a:r>
            <a:r>
              <a:rPr lang="fr-FR" b="1" dirty="0" smtClean="0">
                <a:solidFill>
                  <a:srgbClr val="FF0000"/>
                </a:solidFill>
              </a:rPr>
              <a:t>palette/roulant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516216" y="5949280"/>
            <a:ext cx="2627783" cy="90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347864" y="60749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Résumé du cargo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5220072" y="6165304"/>
            <a:ext cx="1224136" cy="27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0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» et remplir comme d’habitude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957382" y="2924944"/>
            <a:ext cx="225457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4001389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1237451">
            <a:off x="3844699" y="2429279"/>
            <a:ext cx="259582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Procès verbal d’exploitation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1691680" y="1016732"/>
            <a:ext cx="225457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844824"/>
            <a:ext cx="4001389" cy="5335185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425818">
            <a:off x="3787411" y="1896578"/>
            <a:ext cx="230809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6228184" y="5877272"/>
            <a:ext cx="2592288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444208" y="652534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Ne pas oublier la réponse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115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3784" y="53752"/>
            <a:ext cx="4230216" cy="1143000"/>
          </a:xfrm>
        </p:spPr>
        <p:txBody>
          <a:bodyPr>
            <a:noAutofit/>
          </a:bodyPr>
          <a:lstStyle/>
          <a:p>
            <a:r>
              <a:rPr lang="fr-FR" sz="3200" dirty="0" smtClean="0"/>
              <a:t>Référentiel                              entrainement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72008" y="3068960"/>
            <a:ext cx="11876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88840"/>
            <a:ext cx="4067944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20072" y="5661248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Ajouter les entrainements des pilotes.</a:t>
            </a:r>
          </a:p>
          <a:p>
            <a:pPr algn="ctr"/>
            <a:r>
              <a:rPr lang="fr-FR" dirty="0" smtClean="0"/>
              <a:t>Cela apparait sous l’OMA dans un tableau (dans l’onglet </a:t>
            </a:r>
            <a:r>
              <a:rPr lang="fr-FR" dirty="0" err="1" smtClean="0"/>
              <a:t>Generate</a:t>
            </a:r>
            <a:r>
              <a:rPr lang="fr-FR" dirty="0" smtClean="0"/>
              <a:t> OMA PDF)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20851076">
            <a:off x="1323279" y="2514190"/>
            <a:ext cx="394470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18" y="195599"/>
            <a:ext cx="8229600" cy="1143000"/>
          </a:xfrm>
        </p:spPr>
        <p:txBody>
          <a:bodyPr/>
          <a:lstStyle/>
          <a:p>
            <a:r>
              <a:rPr lang="fr-FR" dirty="0" smtClean="0"/>
              <a:t>Etape 1 : Récupérer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43"/>
            <a:ext cx="9176719" cy="5161904"/>
          </a:xfrm>
        </p:spPr>
      </p:pic>
      <p:sp>
        <p:nvSpPr>
          <p:cNvPr id="5" name="ZoneTexte 4"/>
          <p:cNvSpPr txBox="1"/>
          <p:nvPr/>
        </p:nvSpPr>
        <p:spPr>
          <a:xfrm>
            <a:off x="12539" y="1153933"/>
            <a:ext cx="902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Envoyer l’XML aux iPads de la mission, et s’assurer qu’ils le reçoivent.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3131840" y="2924944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5400000">
            <a:off x="3286035" y="2171674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 rot="9241058">
            <a:off x="4449061" y="2925849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2455695">
            <a:off x="2245982" y="2845261"/>
            <a:ext cx="864096" cy="29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0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882945" y="32849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On peut alors passer à la génération des différents compte rendus.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5436096" y="1556791"/>
            <a:ext cx="348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Une fois que toutes les legs ont été remplies de cette manière, out passe au vert. 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-108521" y="3284984"/>
            <a:ext cx="1800201" cy="18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5004048" y="134076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</a:t>
            </a:r>
            <a:r>
              <a:rPr lang="fr-FR" dirty="0" err="1" smtClean="0"/>
              <a:t>appliction</a:t>
            </a:r>
            <a:r>
              <a:rPr lang="fr-FR" dirty="0" smtClean="0"/>
              <a:t> </a:t>
            </a:r>
            <a:r>
              <a:rPr lang="fr-FR" dirty="0" err="1" smtClean="0"/>
              <a:t>verifie</a:t>
            </a:r>
            <a:r>
              <a:rPr lang="fr-FR" dirty="0" smtClean="0"/>
              <a:t> que toutes les informations sont renseignées et affiche cette fenêtre si ce n’est pa</a:t>
            </a:r>
            <a:r>
              <a:rPr lang="fr-FR" dirty="0" smtClean="0"/>
              <a:t>s le cas.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3131840" y="188640"/>
            <a:ext cx="1619673" cy="41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23" y="2264097"/>
            <a:ext cx="3445425" cy="45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b="1" u="sng" dirty="0" smtClean="0"/>
              <a:t>Etape 5 : Générer l’OMA</a:t>
            </a:r>
            <a:endParaRPr lang="fr-FR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6" name="ZoneTexte 5"/>
          <p:cNvSpPr txBox="1"/>
          <p:nvPr/>
        </p:nvSpPr>
        <p:spPr>
          <a:xfrm>
            <a:off x="5657027" y="2204864"/>
            <a:ext cx="316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tout s ’est bien passé, le mail est totalement </a:t>
            </a:r>
            <a:r>
              <a:rPr lang="fr-FR" dirty="0" err="1" smtClean="0"/>
              <a:t>prérempli</a:t>
            </a:r>
            <a:r>
              <a:rPr lang="fr-FR" dirty="0" smtClean="0"/>
              <a:t> avec </a:t>
            </a:r>
            <a:r>
              <a:rPr lang="fr-FR" dirty="0" err="1" smtClean="0"/>
              <a:t>l’oma</a:t>
            </a:r>
            <a:r>
              <a:rPr lang="fr-FR" dirty="0" smtClean="0"/>
              <a:t> en pièce jointe. Il suffit alors de l’envoyer.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6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Tick</a:t>
            </a:r>
            <a:r>
              <a:rPr lang="fr-FR" dirty="0" smtClean="0"/>
              <a:t> </a:t>
            </a:r>
            <a:r>
              <a:rPr lang="fr-FR" dirty="0" err="1" smtClean="0"/>
              <a:t>Sheets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all CTS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peut alors l’envoyer au bureau technique de la même manière que </a:t>
            </a:r>
            <a:r>
              <a:rPr lang="fr-FR" dirty="0" err="1" smtClean="0"/>
              <a:t>l’oma</a:t>
            </a:r>
            <a:r>
              <a:rPr lang="fr-FR" dirty="0" smtClean="0"/>
              <a:t>.</a:t>
            </a:r>
            <a:endParaRPr lang="fr-FR" dirty="0" smtClean="0"/>
          </a:p>
        </p:txBody>
      </p:sp>
      <p:sp>
        <p:nvSpPr>
          <p:cNvPr id="3" name="Ellipse 2"/>
          <p:cNvSpPr/>
          <p:nvPr/>
        </p:nvSpPr>
        <p:spPr>
          <a:xfrm>
            <a:off x="3131840" y="188640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Procès verbal d’exploitation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2610" y="1196752"/>
            <a:ext cx="400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visualiser et/ou les envoyer par mail, appuyer sur « 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smtClean="0"/>
              <a:t>PVE</a:t>
            </a:r>
            <a:r>
              <a:rPr lang="fr-FR" dirty="0" smtClean="0"/>
              <a:t> »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peut alors l’envoyer aux </a:t>
            </a:r>
            <a:r>
              <a:rPr lang="fr-FR" dirty="0" err="1" smtClean="0"/>
              <a:t>secops</a:t>
            </a:r>
            <a:r>
              <a:rPr lang="fr-FR" dirty="0" smtClean="0"/>
              <a:t> de la même manière que </a:t>
            </a:r>
            <a:r>
              <a:rPr lang="fr-FR" dirty="0" err="1" smtClean="0"/>
              <a:t>l’oma</a:t>
            </a:r>
            <a:r>
              <a:rPr lang="fr-FR" dirty="0" smtClean="0"/>
              <a:t>.</a:t>
            </a:r>
            <a:endParaRPr lang="fr-FR" dirty="0" smtClean="0"/>
          </a:p>
        </p:txBody>
      </p:sp>
      <p:sp>
        <p:nvSpPr>
          <p:cNvPr id="3" name="Ellipse 2"/>
          <p:cNvSpPr/>
          <p:nvPr/>
        </p:nvSpPr>
        <p:spPr>
          <a:xfrm>
            <a:off x="3131840" y="188640"/>
            <a:ext cx="180020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Les petits plus!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3168352"/>
          </a:xfrm>
        </p:spPr>
        <p:txBody>
          <a:bodyPr/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smtClean="0"/>
              <a:t>feedback </a:t>
            </a:r>
            <a:r>
              <a:rPr lang="fr-FR" dirty="0" err="1" smtClean="0"/>
              <a:t>form</a:t>
            </a:r>
            <a:endParaRPr lang="fr-FR" dirty="0"/>
          </a:p>
          <a:p>
            <a:r>
              <a:rPr lang="fr-FR" dirty="0" smtClean="0"/>
              <a:t>Attestation </a:t>
            </a:r>
            <a:r>
              <a:rPr lang="fr-FR" dirty="0" smtClean="0"/>
              <a:t>de vol</a:t>
            </a:r>
          </a:p>
          <a:p>
            <a:pPr marL="457200" indent="-457200">
              <a:buFontTx/>
              <a:buChar char="-"/>
            </a:pPr>
            <a:r>
              <a:rPr lang="fr-FR" dirty="0"/>
              <a:t>T</a:t>
            </a:r>
            <a:r>
              <a:rPr lang="fr-FR" dirty="0" smtClean="0"/>
              <a:t>ransfert de données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Crew</a:t>
            </a:r>
            <a:r>
              <a:rPr lang="fr-FR" dirty="0" smtClean="0"/>
              <a:t> </a:t>
            </a:r>
            <a:r>
              <a:rPr lang="fr-FR" dirty="0" err="1" smtClean="0"/>
              <a:t>Feeback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7" name="ZoneTexte 6"/>
          <p:cNvSpPr txBox="1"/>
          <p:nvPr/>
        </p:nvSpPr>
        <p:spPr>
          <a:xfrm>
            <a:off x="5815444" y="119675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Cliquer sur le bouton « </a:t>
            </a:r>
            <a:r>
              <a:rPr lang="fr-FR" dirty="0" err="1" smtClean="0"/>
              <a:t>Crew</a:t>
            </a:r>
            <a:r>
              <a:rPr lang="fr-FR" dirty="0" smtClean="0"/>
              <a:t> Feedback </a:t>
            </a:r>
            <a:r>
              <a:rPr lang="fr-FR" dirty="0" err="1" smtClean="0"/>
              <a:t>Form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0" y="5814059"/>
            <a:ext cx="136815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0" y="1988840"/>
            <a:ext cx="4001389" cy="5335186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 rot="20819419">
            <a:off x="1286799" y="5368268"/>
            <a:ext cx="5666245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148064" y="5586401"/>
            <a:ext cx="720080" cy="419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20849" y="5131909"/>
            <a:ext cx="181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Remplir puis envoyer par mail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 rot="8944534">
            <a:off x="5900092" y="5439424"/>
            <a:ext cx="576064" cy="224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9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040" y="116632"/>
            <a:ext cx="429250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Attestation de vol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796136" y="126876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Cliquez sur le bouton « Entrainement »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-27886" y="5301208"/>
            <a:ext cx="154766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7" y="1988840"/>
            <a:ext cx="3689142" cy="49188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5457" y="4739039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Entrer les informations, puis ouvrir (sans signature) et envoyer par mail, ou cliquer sur exporter pour ouvrir dans PDF Expert et pouvoir signer avant d’envoyer.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 rot="19818103">
            <a:off x="1399089" y="3969060"/>
            <a:ext cx="404269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076056" y="3603832"/>
            <a:ext cx="1440160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 rot="13226815">
            <a:off x="6429691" y="4353665"/>
            <a:ext cx="737828" cy="290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0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7984" y="0"/>
            <a:ext cx="4716016" cy="106613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Transfert de données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305"/>
            <a:ext cx="4572000" cy="6096001"/>
          </a:xfrm>
        </p:spPr>
      </p:pic>
      <p:pic>
        <p:nvPicPr>
          <p:cNvPr id="1026" name="Picture 2" descr="C:\Users\amaury\Desktop\Travail Appli A400M\tuto\image ipad\IMG_01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3383"/>
            <a:ext cx="4546384" cy="60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539552" y="793382"/>
            <a:ext cx="1152128" cy="475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647510">
            <a:off x="1835696" y="1124744"/>
            <a:ext cx="29523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156176" y="2132856"/>
            <a:ext cx="1368152" cy="43204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9552" y="3362641"/>
            <a:ext cx="360040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NB : Ceci est la vue de départ, on y accède depuis la vue principale avec le bouton exit.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5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030"/>
            <a:ext cx="4355976" cy="5807969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99" y="515229"/>
            <a:ext cx="4778471" cy="63712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17843" r="7994" b="66932"/>
          <a:stretch/>
        </p:blipFill>
        <p:spPr>
          <a:xfrm>
            <a:off x="0" y="2532"/>
            <a:ext cx="4356000" cy="1044000"/>
          </a:xfrm>
          <a:prstGeom prst="rect">
            <a:avLst/>
          </a:prstGeom>
          <a:effectLst>
            <a:glow rad="203200">
              <a:schemeClr val="accent6">
                <a:lumMod val="75000"/>
                <a:alpha val="64000"/>
              </a:schemeClr>
            </a:glow>
          </a:effectLst>
        </p:spPr>
      </p:pic>
      <p:sp>
        <p:nvSpPr>
          <p:cNvPr id="8" name="Flèche vers le bas 7"/>
          <p:cNvSpPr/>
          <p:nvPr/>
        </p:nvSpPr>
        <p:spPr>
          <a:xfrm>
            <a:off x="1925972" y="764704"/>
            <a:ext cx="504056" cy="1440160"/>
          </a:xfrm>
          <a:prstGeom prst="downArrow">
            <a:avLst>
              <a:gd name="adj1" fmla="val 29463"/>
              <a:gd name="adj2" fmla="val 150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03648" y="5795972"/>
            <a:ext cx="158417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940152" y="5795972"/>
            <a:ext cx="158417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iPad récepteur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876256" y="3700876"/>
            <a:ext cx="576064" cy="52021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6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928957"/>
            <a:ext cx="4716016" cy="690301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51" y="1916832"/>
            <a:ext cx="478346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fr-FR" dirty="0" smtClean="0"/>
              <a:t>Etape 2 : Ouvrir la mission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2773141">
            <a:off x="1097574" y="5487493"/>
            <a:ext cx="1044194" cy="506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51720" y="59399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Appui long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4173627">
            <a:off x="6672534" y="511001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71285" y="5138636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Dans la boite mail de l’iPad, ouvrir le mail envoyé précédemment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51088" cy="6201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88" y="853877"/>
            <a:ext cx="4495429" cy="599390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6201451"/>
            <a:ext cx="465108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2">
                    <a:lumMod val="75000"/>
                  </a:schemeClr>
                </a:solidFill>
              </a:rPr>
              <a:t>iPad émetteur</a:t>
            </a:r>
            <a:endParaRPr lang="fr-FR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83568" y="1196752"/>
            <a:ext cx="72008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563888" y="1196752"/>
            <a:ext cx="360040" cy="28803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868144" y="3527663"/>
            <a:ext cx="2664296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Liste des connections établies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2189245">
            <a:off x="1690128" y="2493454"/>
            <a:ext cx="3976097" cy="1008112"/>
          </a:xfrm>
          <a:prstGeom prst="rightArrow">
            <a:avLst>
              <a:gd name="adj1" fmla="val 33546"/>
              <a:gd name="adj2" fmla="val 89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7308304" y="6453336"/>
            <a:ext cx="1440160" cy="394446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355976" y="0"/>
            <a:ext cx="4788024" cy="5245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Etablir la connexion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3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4008" y="0"/>
            <a:ext cx="4499992" cy="47667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Transmission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688"/>
            <a:ext cx="4644009" cy="619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46"/>
          <a:stretch/>
        </p:blipFill>
        <p:spPr>
          <a:xfrm>
            <a:off x="4640472" y="476672"/>
            <a:ext cx="4499992" cy="340521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9"/>
          <a:stretch/>
        </p:blipFill>
        <p:spPr>
          <a:xfrm>
            <a:off x="-1" y="17141"/>
            <a:ext cx="4644009" cy="607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67000"/>
              </a:schemeClr>
            </a:glow>
          </a:effectLst>
        </p:spPr>
      </p:pic>
      <p:sp>
        <p:nvSpPr>
          <p:cNvPr id="7" name="Flèche droite 6"/>
          <p:cNvSpPr/>
          <p:nvPr/>
        </p:nvSpPr>
        <p:spPr>
          <a:xfrm rot="7675859">
            <a:off x="2393925" y="798385"/>
            <a:ext cx="984176" cy="288032"/>
          </a:xfrm>
          <a:prstGeom prst="rightArrow">
            <a:avLst>
              <a:gd name="adj1" fmla="val 50000"/>
              <a:gd name="adj2" fmla="val 95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662693">
            <a:off x="2353519" y="2321338"/>
            <a:ext cx="4061435" cy="478471"/>
          </a:xfrm>
          <a:prstGeom prst="rightArrow">
            <a:avLst>
              <a:gd name="adj1" fmla="val 50000"/>
              <a:gd name="adj2" fmla="val 109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13613" r="79" b="36785"/>
          <a:stretch/>
        </p:blipFill>
        <p:spPr>
          <a:xfrm>
            <a:off x="4644008" y="3881887"/>
            <a:ext cx="4499992" cy="2976113"/>
          </a:xfrm>
          <a:prstGeom prst="rect">
            <a:avLst/>
          </a:prstGeom>
        </p:spPr>
      </p:pic>
      <p:sp>
        <p:nvSpPr>
          <p:cNvPr id="10" name="Flèche vers le bas 9"/>
          <p:cNvSpPr/>
          <p:nvPr/>
        </p:nvSpPr>
        <p:spPr>
          <a:xfrm>
            <a:off x="6641976" y="3734643"/>
            <a:ext cx="504056" cy="2160578"/>
          </a:xfrm>
          <a:prstGeom prst="downArrow">
            <a:avLst>
              <a:gd name="adj1" fmla="val 50000"/>
              <a:gd name="adj2" fmla="val 161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0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4880" cy="1143000"/>
          </a:xfrm>
        </p:spPr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2"/>
            <a:ext cx="4690864" cy="4525963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Sur le </a:t>
            </a:r>
            <a:r>
              <a:rPr lang="fr-FR" dirty="0" err="1" smtClean="0"/>
              <a:t>pdf</a:t>
            </a:r>
            <a:r>
              <a:rPr lang="fr-FR" dirty="0" smtClean="0"/>
              <a:t> ouvert dans PDF Expert, appuyer longuement à l’endroit désiré. Un menu apparait: choisir signature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Utile pour l’OMA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et les attestations de vol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00" y="1097360"/>
            <a:ext cx="4424799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6" y="4318498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1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/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Choisir </a:t>
            </a:r>
            <a:r>
              <a:rPr lang="fr-FR" dirty="0" err="1" smtClean="0"/>
              <a:t>My</a:t>
            </a:r>
            <a:r>
              <a:rPr lang="fr-FR" dirty="0" smtClean="0"/>
              <a:t> signature (seulement sur un iPad perso), ou la refaire à chaque fois.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 rot="769037">
            <a:off x="3362215" y="4256849"/>
            <a:ext cx="1656184" cy="31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0234371">
            <a:off x="3196722" y="5121904"/>
            <a:ext cx="156159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98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73" y="1556793"/>
            <a:ext cx="4690864" cy="2420888"/>
          </a:xfrm>
        </p:spPr>
        <p:txBody>
          <a:bodyPr>
            <a:normAutofit/>
          </a:bodyPr>
          <a:lstStyle/>
          <a:p>
            <a:r>
              <a:rPr lang="fr-FR" dirty="0" smtClean="0"/>
              <a:t>Signer sur PDF Expert:</a:t>
            </a:r>
          </a:p>
          <a:p>
            <a:pPr lvl="1"/>
            <a:r>
              <a:rPr lang="fr-FR" dirty="0" smtClean="0"/>
              <a:t>Ajuster taille et position, cliquer sur </a:t>
            </a:r>
            <a:r>
              <a:rPr lang="fr-FR" dirty="0" err="1" smtClean="0"/>
              <a:t>Done</a:t>
            </a:r>
            <a:r>
              <a:rPr lang="fr-FR" dirty="0" smtClean="0"/>
              <a:t>, puis en haut, envoyer par mail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9" y="1097360"/>
            <a:ext cx="4320480" cy="57606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2049692" cy="2732923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21378798">
            <a:off x="3196468" y="5075689"/>
            <a:ext cx="180520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524328" y="2204864"/>
            <a:ext cx="1224136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21123711">
            <a:off x="4549077" y="2619925"/>
            <a:ext cx="28974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74638"/>
            <a:ext cx="4834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0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Des questions?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300192" y="5085184"/>
            <a:ext cx="2624336" cy="1584176"/>
          </a:xfrm>
        </p:spPr>
        <p:txBody>
          <a:bodyPr>
            <a:normAutofit fontScale="47500" lnSpcReduction="20000"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Chic à la </a:t>
            </a:r>
            <a:r>
              <a:rPr lang="fr-FR" dirty="0" err="1" smtClean="0"/>
              <a:t>Jône</a:t>
            </a:r>
            <a:endParaRPr lang="fr-FR" dirty="0" smtClean="0"/>
          </a:p>
          <a:p>
            <a:r>
              <a:rPr lang="fr-FR" dirty="0" smtClean="0"/>
              <a:t>#X2015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39552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Etape 2 : Ouvrir la mission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11760" y="11247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L’application OPS A400M s’ouvre. Sélectionner sa mission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792351"/>
            <a:ext cx="4690864" cy="62544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51" y="1798232"/>
            <a:ext cx="4692922" cy="6257230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V="1">
            <a:off x="2843808" y="2636912"/>
            <a:ext cx="3384376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Bonus!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>
            <a:off x="10313" y="5894524"/>
            <a:ext cx="1393335" cy="65393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17" y="2132856"/>
            <a:ext cx="3682079" cy="49094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220072" y="1123490"/>
            <a:ext cx="38721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Retrouvez ce tutoriel </a:t>
            </a:r>
            <a:r>
              <a:rPr lang="fr-FR" dirty="0" smtClean="0"/>
              <a:t>dans l’onglet « Settings &amp; Help », avec une petite aide en plus.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On trouve dans cette page un (ou des) paramètres à modifier (comme l’option de ravitaillement en vol)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929951">
            <a:off x="1225356" y="4679214"/>
            <a:ext cx="45870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9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5" name="Ellipse 4"/>
          <p:cNvSpPr/>
          <p:nvPr/>
        </p:nvSpPr>
        <p:spPr>
          <a:xfrm rot="20993340">
            <a:off x="-235814" y="244486"/>
            <a:ext cx="2048119" cy="291899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0800000">
            <a:off x="2123728" y="1873841"/>
            <a:ext cx="322818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551788" y="1628200"/>
            <a:ext cx="356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Sélectionnez la leg qui vous intéresse, ajoutez en une, (supprimez avec le bouton modifier)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:Pour une aide sur l’ajout d’une leg, voir le fichier help.pdf (dans settings)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0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Etape 3 : la mission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 rot="21333150">
            <a:off x="1268256" y="114930"/>
            <a:ext cx="3953799" cy="22331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7251501">
            <a:off x="4496926" y="4309278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796136" y="2996952"/>
            <a:ext cx="3310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Vous pouvez consulter et modifier au besoin les informations générales </a:t>
            </a:r>
            <a:r>
              <a:rPr lang="fr-FR" dirty="0" err="1" smtClean="0"/>
              <a:t>préremplies</a:t>
            </a:r>
            <a:r>
              <a:rPr lang="fr-FR" dirty="0" smtClean="0"/>
              <a:t> dans le plan de charge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 rot="21333150">
            <a:off x="1275872" y="4934822"/>
            <a:ext cx="3953799" cy="202690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12898128">
            <a:off x="4353039" y="2691280"/>
            <a:ext cx="16249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6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38"/>
            <a:ext cx="5061435" cy="674858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4047" y="116632"/>
            <a:ext cx="4148491" cy="1143000"/>
          </a:xfrm>
        </p:spPr>
        <p:txBody>
          <a:bodyPr>
            <a:normAutofit/>
          </a:bodyPr>
          <a:lstStyle/>
          <a:p>
            <a:r>
              <a:rPr lang="fr-FR" b="1" u="sng" dirty="0" smtClean="0"/>
              <a:t>Etape 4 : l’OMA</a:t>
            </a:r>
            <a:endParaRPr lang="fr-FR" b="1" u="sng" dirty="0"/>
          </a:p>
        </p:txBody>
      </p:sp>
      <p:sp>
        <p:nvSpPr>
          <p:cNvPr id="6" name="Flèche droite 5"/>
          <p:cNvSpPr/>
          <p:nvPr/>
        </p:nvSpPr>
        <p:spPr>
          <a:xfrm rot="10800000">
            <a:off x="4024776" y="2043596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63913" y="1340768"/>
            <a:ext cx="367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Pour remplir la grande majorité de l’OMA, il suffit de cliquer sur le bouton </a:t>
            </a:r>
            <a:r>
              <a:rPr lang="fr-FR" b="1" dirty="0" smtClean="0"/>
              <a:t>« </a:t>
            </a:r>
            <a:r>
              <a:rPr lang="fr-FR" b="1" dirty="0" err="1" smtClean="0"/>
              <a:t>Fill</a:t>
            </a:r>
            <a:r>
              <a:rPr lang="fr-FR" b="1" dirty="0" smtClean="0"/>
              <a:t> out the OMA » </a:t>
            </a:r>
            <a:r>
              <a:rPr lang="fr-FR" dirty="0" smtClean="0"/>
              <a:t>, puis de remplir au moment opportun chacune des catégories listées dans la page suivante!</a:t>
            </a:r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NB : </a:t>
            </a:r>
            <a:r>
              <a:rPr lang="fr-FR" dirty="0" err="1" smtClean="0"/>
              <a:t>detailed</a:t>
            </a:r>
            <a:r>
              <a:rPr lang="fr-FR" dirty="0" smtClean="0"/>
              <a:t> leg information ne sert en pratique que lors de la création d’une nouvelle leg pour changer le d</a:t>
            </a:r>
            <a:r>
              <a:rPr lang="fr-FR" dirty="0"/>
              <a:t>é</a:t>
            </a:r>
            <a:r>
              <a:rPr lang="fr-FR" dirty="0" smtClean="0"/>
              <a:t>part et l’arrivée, les dates, etc…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5400000">
            <a:off x="2292956" y="1170866"/>
            <a:ext cx="1101704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52368" y="2043597"/>
            <a:ext cx="1339312" cy="43204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1403648" y="4509120"/>
            <a:ext cx="24482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4255403" y="4725144"/>
            <a:ext cx="1095990" cy="3240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63688" y="2005418"/>
            <a:ext cx="2189079" cy="4874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9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1005</Words>
  <Application>Microsoft Office PowerPoint</Application>
  <PresentationFormat>Affichage à l'écran (4:3)</PresentationFormat>
  <Paragraphs>160</Paragraphs>
  <Slides>45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Tuto Ops A400M</vt:lpstr>
      <vt:lpstr>Etape 1 : Récupérer la mission</vt:lpstr>
      <vt:lpstr>Etape 1 : Récupérer la mission</vt:lpstr>
      <vt:lpstr>Etape 2 : Ouvrir la mission</vt:lpstr>
      <vt:lpstr>Présentation PowerPoint</vt:lpstr>
      <vt:lpstr>Bonus!</vt:lpstr>
      <vt:lpstr>Etape 3 : la mission</vt:lpstr>
      <vt:lpstr>Etape 3 : la mission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Etape 4 : l’OMA</vt:lpstr>
      <vt:lpstr>Le mieux!</vt:lpstr>
      <vt:lpstr>Crew Tick Sheets</vt:lpstr>
      <vt:lpstr>Procès verbal d’exploitation</vt:lpstr>
      <vt:lpstr>Référentiel                              entrainement</vt:lpstr>
      <vt:lpstr>Etape 4 : l’OMA</vt:lpstr>
      <vt:lpstr>Etape 5 : Générer l’OMA</vt:lpstr>
      <vt:lpstr>Etape 5 : Générer l’OMA</vt:lpstr>
      <vt:lpstr>Crew Tick Sheets</vt:lpstr>
      <vt:lpstr>Procès verbal d’exploitation</vt:lpstr>
      <vt:lpstr>Les petits plus!</vt:lpstr>
      <vt:lpstr>Crew Feeback Form</vt:lpstr>
      <vt:lpstr>Attestation de vol</vt:lpstr>
      <vt:lpstr>Transfert de données</vt:lpstr>
      <vt:lpstr>Etablir la connexion</vt:lpstr>
      <vt:lpstr>Etablir la connexion</vt:lpstr>
      <vt:lpstr>Transmission</vt:lpstr>
      <vt:lpstr>Annexe</vt:lpstr>
      <vt:lpstr>Présentation PowerPoint</vt:lpstr>
      <vt:lpstr>Présentation PowerPoint</vt:lpstr>
      <vt:lpstr>Des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amaury</dc:creator>
  <cp:lastModifiedBy>amaury</cp:lastModifiedBy>
  <cp:revision>52</cp:revision>
  <dcterms:created xsi:type="dcterms:W3CDTF">2016-01-20T10:17:04Z</dcterms:created>
  <dcterms:modified xsi:type="dcterms:W3CDTF">2016-03-30T12:35:22Z</dcterms:modified>
</cp:coreProperties>
</file>